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8" r:id="rId7"/>
    <p:sldId id="269" r:id="rId8"/>
    <p:sldId id="270" r:id="rId9"/>
    <p:sldId id="271" r:id="rId10"/>
    <p:sldId id="267" r:id="rId11"/>
    <p:sldId id="272" r:id="rId12"/>
    <p:sldId id="274" r:id="rId13"/>
    <p:sldId id="273" r:id="rId14"/>
    <p:sldId id="276" r:id="rId15"/>
    <p:sldId id="277" r:id="rId16"/>
    <p:sldId id="278" r:id="rId17"/>
    <p:sldId id="275" r:id="rId18"/>
    <p:sldId id="27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3300"/>
    <a:srgbClr val="00CC00"/>
    <a:srgbClr val="FF6600"/>
    <a:srgbClr val="FFFF99"/>
    <a:srgbClr val="3399FF"/>
    <a:srgbClr val="66FFCC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F8789-9367-4C34-9536-A689A2ABC3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B040E-17F3-4823-8041-23E8D1BC7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FB7E2-2E2C-4A1D-8753-782D0E9CDE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73AB4E-8B16-48C2-BA03-5F348517E7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164E4-979E-4239-A53A-EF01A86D7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6DCAA-656D-4B6E-A3C9-14EB30F9B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EE242-51AF-48B3-9D38-D3E238384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D41DC-1081-4E0A-9B03-EEEB4C357A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E0425-B295-4266-959F-D39EC1B27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2ED90-2CD5-411F-8F53-4EB438E0A4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79E13-10BF-4AB3-AE2E-FBD2AAADD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57291-45B7-4752-BB0A-484DBF997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0EA07A-D1E6-4700-A15A-06AAED1043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447800"/>
            <a:ext cx="7772400" cy="1470025"/>
          </a:xfrm>
        </p:spPr>
        <p:txBody>
          <a:bodyPr/>
          <a:lstStyle/>
          <a:p>
            <a:r>
              <a:rPr lang="en-US" sz="4800"/>
              <a:t>Spanish Stem-Changing Verbs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/>
              <a:t>e</a:t>
            </a:r>
            <a:r>
              <a:rPr lang="en-US" sz="4000">
                <a:cs typeface="Arial" charset="0"/>
              </a:rPr>
              <a:t>→ie</a:t>
            </a:r>
          </a:p>
          <a:p>
            <a:r>
              <a:rPr lang="en-US" sz="4000">
                <a:cs typeface="Arial" charset="0"/>
              </a:rPr>
              <a:t>o→ue</a:t>
            </a:r>
          </a:p>
          <a:p>
            <a:r>
              <a:rPr lang="en-US" sz="4000">
                <a:cs typeface="Arial" charset="0"/>
              </a:rPr>
              <a:t>u→ue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Querer</a:t>
            </a:r>
          </a:p>
        </p:txBody>
      </p:sp>
      <p:graphicFrame>
        <p:nvGraphicFramePr>
          <p:cNvPr id="27651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1371600" y="15240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o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5486400" y="1524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emos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1371600" y="45720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1371600" y="312420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es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5486400" y="45720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5" grpId="0"/>
      <p:bldP spid="27666" grpId="0"/>
      <p:bldP spid="27667" grpId="0"/>
      <p:bldP spid="27668" grpId="0"/>
      <p:bldP spid="276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Now, let’s add our stem change.</a:t>
            </a:r>
            <a:br>
              <a:rPr lang="en-US" sz="4000"/>
            </a:br>
            <a:endParaRPr lang="en-US" sz="40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/>
              <a:t>Remember, only the e </a:t>
            </a:r>
            <a:r>
              <a:rPr lang="en-US" u="sng"/>
              <a:t>in the stem</a:t>
            </a:r>
            <a:r>
              <a:rPr lang="en-US"/>
              <a:t> can change.</a:t>
            </a:r>
          </a:p>
          <a:p>
            <a:r>
              <a:rPr lang="en-US">
                <a:latin typeface="Comic Sans MS" pitchFamily="66" charset="0"/>
              </a:rPr>
              <a:t>qu</a:t>
            </a:r>
            <a:r>
              <a:rPr lang="en-US" u="sng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>
                <a:latin typeface="Comic Sans MS" pitchFamily="66" charset="0"/>
              </a:rPr>
              <a:t>r</a:t>
            </a:r>
            <a:r>
              <a:rPr lang="en-US"/>
              <a:t>er</a:t>
            </a:r>
          </a:p>
          <a:p>
            <a:r>
              <a:rPr lang="en-US">
                <a:latin typeface="Comic Sans MS" pitchFamily="66" charset="0"/>
              </a:rPr>
              <a:t>p</a:t>
            </a:r>
            <a:r>
              <a:rPr lang="en-US" u="sng">
                <a:solidFill>
                  <a:srgbClr val="CC0000"/>
                </a:solidFill>
                <a:latin typeface="Comic Sans MS" pitchFamily="66" charset="0"/>
              </a:rPr>
              <a:t>e</a:t>
            </a:r>
            <a:r>
              <a:rPr lang="en-US">
                <a:latin typeface="Comic Sans MS" pitchFamily="66" charset="0"/>
              </a:rPr>
              <a:t>rd</a:t>
            </a:r>
            <a:r>
              <a:rPr lang="en-US"/>
              <a:t>er</a:t>
            </a:r>
          </a:p>
          <a:p>
            <a:r>
              <a:rPr lang="en-US"/>
              <a:t>If there are two e’s in the stem, the </a:t>
            </a:r>
            <a:r>
              <a:rPr lang="en-US" i="1"/>
              <a:t>second</a:t>
            </a:r>
            <a:r>
              <a:rPr lang="en-US"/>
              <a:t> one always changes.</a:t>
            </a:r>
          </a:p>
          <a:p>
            <a:r>
              <a:rPr lang="en-US">
                <a:latin typeface="Comic Sans MS" pitchFamily="66" charset="0"/>
              </a:rPr>
              <a:t>pref</a:t>
            </a:r>
            <a:r>
              <a:rPr lang="en-US" u="sng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>
                <a:latin typeface="Comic Sans MS" pitchFamily="66" charset="0"/>
              </a:rPr>
              <a:t>r</a:t>
            </a:r>
            <a:r>
              <a:rPr lang="en-US"/>
              <a:t>ir</a:t>
            </a:r>
          </a:p>
          <a:p>
            <a:r>
              <a:rPr lang="en-US">
                <a:latin typeface="Comic Sans MS" pitchFamily="66" charset="0"/>
              </a:rPr>
              <a:t>emp</a:t>
            </a:r>
            <a:r>
              <a:rPr lang="en-US" u="sng">
                <a:solidFill>
                  <a:srgbClr val="FF6600"/>
                </a:solidFill>
                <a:latin typeface="Comic Sans MS" pitchFamily="66" charset="0"/>
              </a:rPr>
              <a:t>e</a:t>
            </a:r>
            <a:r>
              <a:rPr lang="en-US">
                <a:latin typeface="Comic Sans MS" pitchFamily="66" charset="0"/>
              </a:rPr>
              <a:t>z</a:t>
            </a:r>
            <a:r>
              <a:rPr lang="en-US"/>
              <a:t>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Now let’s change the stems.</a:t>
            </a:r>
          </a:p>
          <a:p>
            <a:r>
              <a:rPr lang="en-US"/>
              <a:t>Remember, e can change to ie only within the boot. This means the nosotros form never changes!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Querer</a:t>
            </a:r>
          </a:p>
        </p:txBody>
      </p:sp>
      <p:graphicFrame>
        <p:nvGraphicFramePr>
          <p:cNvPr id="36867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Impact" pitchFamily="34" charset="0"/>
                        </a:rPr>
                        <a:t>ie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Impact" pitchFamily="34" charset="0"/>
                        </a:rPr>
                        <a:t>ie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Impact" pitchFamily="34" charset="0"/>
                        </a:rPr>
                        <a:t>ie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qu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Impact" pitchFamily="34" charset="0"/>
                        </a:rPr>
                        <a:t>ie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1524000" y="16002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o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5486400" y="1524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emos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1600200" y="45720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1600200" y="304800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es</a:t>
            </a:r>
          </a:p>
        </p:txBody>
      </p: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5638800" y="45720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CC0000"/>
                </a:solidFill>
                <a:latin typeface="Impact" pitchFamily="34" charset="0"/>
              </a:rPr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u</a:t>
            </a:r>
            <a:r>
              <a:rPr lang="en-US" sz="4000">
                <a:cs typeface="Arial" charset="0"/>
              </a:rPr>
              <a:t>→ue and o→ue verbs work the same way.</a:t>
            </a:r>
            <a:br>
              <a:rPr lang="en-US" sz="4000">
                <a:cs typeface="Arial" charset="0"/>
              </a:rPr>
            </a:br>
            <a:endParaRPr lang="en-US" sz="4000">
              <a:cs typeface="Arial" charset="0"/>
            </a:endParaRP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/>
          <a:p>
            <a:r>
              <a:rPr lang="en-US" sz="3200" dirty="0" err="1"/>
              <a:t>Poder</a:t>
            </a:r>
            <a:endParaRPr lang="en-US" sz="3200" dirty="0"/>
          </a:p>
          <a:p>
            <a:r>
              <a:rPr lang="en-US" sz="3200" dirty="0" err="1"/>
              <a:t>Jugar</a:t>
            </a:r>
            <a:endParaRPr lang="en-US" sz="3200" dirty="0"/>
          </a:p>
          <a:p>
            <a:r>
              <a:rPr lang="en-US" sz="3200" dirty="0" err="1"/>
              <a:t>Dormir</a:t>
            </a:r>
            <a:endParaRPr lang="en-US" sz="3200" dirty="0"/>
          </a:p>
          <a:p>
            <a:r>
              <a:rPr lang="en-US" sz="3200" dirty="0" err="1" smtClean="0">
                <a:cs typeface="Arial" charset="0"/>
              </a:rPr>
              <a:t>Volver</a:t>
            </a:r>
            <a:endParaRPr lang="en-US" sz="3200" dirty="0">
              <a:cs typeface="Arial" charset="0"/>
            </a:endParaRPr>
          </a:p>
          <a:p>
            <a:r>
              <a:rPr lang="en-US" sz="3200" dirty="0" err="1" smtClean="0">
                <a:cs typeface="Arial" charset="0"/>
              </a:rPr>
              <a:t>Devolver</a:t>
            </a:r>
            <a:endParaRPr lang="en-US" sz="3200" dirty="0" smtClean="0">
              <a:cs typeface="Arial" charset="0"/>
            </a:endParaRPr>
          </a:p>
          <a:p>
            <a:r>
              <a:rPr lang="en-US" sz="3200" dirty="0" err="1" smtClean="0">
                <a:cs typeface="Arial" charset="0"/>
              </a:rPr>
              <a:t>Almorzar</a:t>
            </a:r>
            <a:endParaRPr lang="en-US" sz="3200" dirty="0">
              <a:cs typeface="Arial" charset="0"/>
            </a:endParaRP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743200" y="1600200"/>
            <a:ext cx="5943600" cy="4525963"/>
          </a:xfrm>
        </p:spPr>
        <p:txBody>
          <a:bodyPr/>
          <a:lstStyle/>
          <a:p>
            <a:r>
              <a:rPr lang="en-US" sz="3200" dirty="0"/>
              <a:t>to be able to (can)</a:t>
            </a:r>
          </a:p>
          <a:p>
            <a:r>
              <a:rPr lang="en-US" sz="3200" dirty="0"/>
              <a:t>to play</a:t>
            </a:r>
          </a:p>
          <a:p>
            <a:r>
              <a:rPr lang="en-US" sz="3200" dirty="0"/>
              <a:t>to sleep</a:t>
            </a:r>
          </a:p>
          <a:p>
            <a:r>
              <a:rPr lang="en-US" sz="3200" dirty="0" smtClean="0"/>
              <a:t>to </a:t>
            </a:r>
            <a:r>
              <a:rPr lang="en-US" sz="3200" dirty="0"/>
              <a:t>return (to a place)</a:t>
            </a:r>
          </a:p>
          <a:p>
            <a:r>
              <a:rPr lang="en-US" sz="3200" dirty="0"/>
              <a:t>to return (a thing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To have lunch (to lunch)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1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19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First, find the o or u in the stem that is going to change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25963"/>
          </a:xfrm>
          <a:noFill/>
          <a:ln/>
        </p:spPr>
        <p:txBody>
          <a:bodyPr/>
          <a:lstStyle/>
          <a:p>
            <a:r>
              <a:rPr lang="en-US" sz="4000" dirty="0" err="1"/>
              <a:t>P</a:t>
            </a:r>
            <a:r>
              <a:rPr lang="en-US" sz="4000" u="sng" dirty="0" err="1">
                <a:latin typeface="Comic Sans MS" pitchFamily="66" charset="0"/>
              </a:rPr>
              <a:t>o</a:t>
            </a:r>
            <a:r>
              <a:rPr lang="en-US" sz="4000" dirty="0" err="1"/>
              <a:t>der</a:t>
            </a:r>
            <a:endParaRPr lang="en-US" sz="4000" dirty="0"/>
          </a:p>
          <a:p>
            <a:r>
              <a:rPr lang="en-US" sz="4000" dirty="0" err="1"/>
              <a:t>J</a:t>
            </a:r>
            <a:r>
              <a:rPr lang="en-US" sz="4000" i="1" u="sng" dirty="0" err="1"/>
              <a:t>u</a:t>
            </a:r>
            <a:r>
              <a:rPr lang="en-US" sz="4000" dirty="0" err="1"/>
              <a:t>gar</a:t>
            </a:r>
            <a:endParaRPr lang="en-US" sz="4000" dirty="0"/>
          </a:p>
          <a:p>
            <a:r>
              <a:rPr lang="en-US" sz="4000" dirty="0" err="1"/>
              <a:t>D</a:t>
            </a:r>
            <a:r>
              <a:rPr lang="en-US" sz="4000" u="sng" dirty="0" err="1">
                <a:latin typeface="Comic Sans MS" pitchFamily="66" charset="0"/>
              </a:rPr>
              <a:t>o</a:t>
            </a:r>
            <a:r>
              <a:rPr lang="en-US" sz="4000" dirty="0" err="1"/>
              <a:t>rmir</a:t>
            </a:r>
            <a:endParaRPr lang="en-US" sz="4000" dirty="0"/>
          </a:p>
          <a:p>
            <a:r>
              <a:rPr lang="en-US" sz="4000" dirty="0" err="1" smtClean="0"/>
              <a:t>Almorzar</a:t>
            </a:r>
            <a:endParaRPr lang="en-US" sz="4000" dirty="0"/>
          </a:p>
          <a:p>
            <a:r>
              <a:rPr lang="en-US" sz="4000" dirty="0" err="1"/>
              <a:t>V</a:t>
            </a:r>
            <a:r>
              <a:rPr lang="en-US" sz="4000" u="sng" dirty="0" err="1">
                <a:latin typeface="Comic Sans MS" pitchFamily="66" charset="0"/>
              </a:rPr>
              <a:t>o</a:t>
            </a:r>
            <a:r>
              <a:rPr lang="en-US" sz="4000" dirty="0" err="1"/>
              <a:t>lver</a:t>
            </a:r>
            <a:endParaRPr lang="en-US" sz="4000" dirty="0"/>
          </a:p>
          <a:p>
            <a:r>
              <a:rPr lang="en-US" sz="4000" dirty="0" err="1"/>
              <a:t>Dev</a:t>
            </a:r>
            <a:r>
              <a:rPr lang="en-US" sz="4000" u="sng" dirty="0" err="1">
                <a:latin typeface="Comic Sans MS" pitchFamily="66" charset="0"/>
              </a:rPr>
              <a:t>o</a:t>
            </a:r>
            <a:r>
              <a:rPr lang="en-US" sz="4000" dirty="0" err="1"/>
              <a:t>lver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Then, decide which verb endings you will use.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200"/>
              <a:t>For jug</a:t>
            </a:r>
            <a:r>
              <a:rPr lang="en-US" sz="3200">
                <a:solidFill>
                  <a:srgbClr val="FFFF99"/>
                </a:solidFill>
              </a:rPr>
              <a:t>ar</a:t>
            </a:r>
            <a:r>
              <a:rPr lang="en-US" sz="3200"/>
              <a:t>:</a:t>
            </a:r>
          </a:p>
          <a:p>
            <a:r>
              <a:rPr lang="en-US">
                <a:solidFill>
                  <a:srgbClr val="FFFF99"/>
                </a:solidFill>
              </a:rPr>
              <a:t>o</a:t>
            </a:r>
          </a:p>
          <a:p>
            <a:r>
              <a:rPr lang="en-US">
                <a:solidFill>
                  <a:srgbClr val="FFFF99"/>
                </a:solidFill>
              </a:rPr>
              <a:t>as</a:t>
            </a:r>
          </a:p>
          <a:p>
            <a:r>
              <a:rPr lang="en-US">
                <a:solidFill>
                  <a:srgbClr val="FFFF99"/>
                </a:solidFill>
              </a:rPr>
              <a:t>a</a:t>
            </a:r>
          </a:p>
          <a:p>
            <a:r>
              <a:rPr lang="en-US">
                <a:solidFill>
                  <a:srgbClr val="FFFF99"/>
                </a:solidFill>
              </a:rPr>
              <a:t>amos</a:t>
            </a:r>
          </a:p>
          <a:p>
            <a:r>
              <a:rPr lang="en-US">
                <a:solidFill>
                  <a:srgbClr val="FFFF99"/>
                </a:solidFill>
              </a:rPr>
              <a:t>an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/>
              <a:t>For pod</a:t>
            </a:r>
            <a:r>
              <a:rPr lang="en-US" sz="3200">
                <a:solidFill>
                  <a:srgbClr val="FFFF99"/>
                </a:solidFill>
              </a:rPr>
              <a:t>er</a:t>
            </a:r>
            <a:r>
              <a:rPr lang="en-US" sz="3200"/>
              <a:t>:</a:t>
            </a:r>
          </a:p>
          <a:p>
            <a:r>
              <a:rPr lang="en-US">
                <a:solidFill>
                  <a:srgbClr val="FFFF99"/>
                </a:solidFill>
              </a:rPr>
              <a:t>o</a:t>
            </a:r>
          </a:p>
          <a:p>
            <a:r>
              <a:rPr lang="en-US">
                <a:solidFill>
                  <a:srgbClr val="FFFF99"/>
                </a:solidFill>
              </a:rPr>
              <a:t>es</a:t>
            </a:r>
          </a:p>
          <a:p>
            <a:r>
              <a:rPr lang="en-US">
                <a:solidFill>
                  <a:srgbClr val="FFFF99"/>
                </a:solidFill>
              </a:rPr>
              <a:t>e</a:t>
            </a:r>
          </a:p>
          <a:p>
            <a:r>
              <a:rPr lang="en-US">
                <a:solidFill>
                  <a:srgbClr val="FFFF99"/>
                </a:solidFill>
              </a:rPr>
              <a:t>emos</a:t>
            </a:r>
          </a:p>
          <a:p>
            <a:r>
              <a:rPr lang="en-US">
                <a:solidFill>
                  <a:srgbClr val="FFFF99"/>
                </a:solidFill>
              </a:rPr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Then change it in the boot</a:t>
            </a:r>
          </a:p>
        </p:txBody>
      </p:sp>
      <p:graphicFrame>
        <p:nvGraphicFramePr>
          <p:cNvPr id="38916" name="Group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j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ue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go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j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u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gamos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j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ue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j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ue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ga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j</a:t>
                      </a:r>
                      <a:r>
                        <a:rPr kumimoji="0" lang="en-US" sz="3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ue</a:t>
                      </a: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gan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Poder</a:t>
            </a:r>
          </a:p>
        </p:txBody>
      </p:sp>
      <p:graphicFrame>
        <p:nvGraphicFramePr>
          <p:cNvPr id="47109" name="Group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p__d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pod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p__d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p__d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itchFamily="34" charset="0"/>
                        </a:rPr>
                        <a:t>p__d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47124" name="Text Box 20"/>
          <p:cNvSpPr txBox="1">
            <a:spLocks noChangeArrowheads="1"/>
          </p:cNvSpPr>
          <p:nvPr/>
        </p:nvSpPr>
        <p:spPr bwMode="auto">
          <a:xfrm>
            <a:off x="1524000" y="160020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Impact" pitchFamily="34" charset="0"/>
              </a:rPr>
              <a:t>o</a:t>
            </a:r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1447800" y="3124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Impact" pitchFamily="34" charset="0"/>
              </a:rPr>
              <a:t>es</a:t>
            </a:r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1524000" y="4648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Impact" pitchFamily="34" charset="0"/>
              </a:rPr>
              <a:t>e</a:t>
            </a:r>
          </a:p>
        </p:txBody>
      </p:sp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5334000" y="1600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Impact" pitchFamily="34" charset="0"/>
              </a:rPr>
              <a:t>emos</a:t>
            </a:r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5562600" y="4648200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FF3300"/>
                </a:solidFill>
                <a:latin typeface="Impact" pitchFamily="34" charset="0"/>
              </a:rPr>
              <a:t>en</a:t>
            </a:r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762000" y="16002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6600FF"/>
                </a:solidFill>
                <a:latin typeface="Impact" pitchFamily="34" charset="0"/>
              </a:rPr>
              <a:t>ue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762000" y="3048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6600FF"/>
                </a:solidFill>
                <a:latin typeface="Impact" pitchFamily="34" charset="0"/>
              </a:rPr>
              <a:t>ue</a:t>
            </a:r>
          </a:p>
        </p:txBody>
      </p:sp>
      <p:sp>
        <p:nvSpPr>
          <p:cNvPr id="47131" name="Text Box 27"/>
          <p:cNvSpPr txBox="1">
            <a:spLocks noChangeArrowheads="1"/>
          </p:cNvSpPr>
          <p:nvPr/>
        </p:nvSpPr>
        <p:spPr bwMode="auto">
          <a:xfrm>
            <a:off x="762000" y="449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6600FF"/>
                </a:solidFill>
                <a:latin typeface="Impact" pitchFamily="34" charset="0"/>
              </a:rPr>
              <a:t>ue</a:t>
            </a:r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4800600" y="4572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rgbClr val="6600FF"/>
                </a:solidFill>
                <a:latin typeface="Impact" pitchFamily="34" charset="0"/>
              </a:rPr>
              <a:t>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7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7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7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7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4" grpId="0"/>
      <p:bldP spid="47125" grpId="0"/>
      <p:bldP spid="47126" grpId="0"/>
      <p:bldP spid="47127" grpId="0"/>
      <p:bldP spid="47128" grpId="0"/>
      <p:bldP spid="47129" grpId="0"/>
      <p:bldP spid="47130" grpId="0"/>
      <p:bldP spid="47131" grpId="0"/>
      <p:bldP spid="471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 verbos que cambian e</a:t>
            </a:r>
            <a:r>
              <a:rPr lang="en-US">
                <a:cs typeface="Arial" charset="0"/>
              </a:rPr>
              <a:t>→ie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600" dirty="0" err="1"/>
              <a:t>Tener</a:t>
            </a:r>
            <a:endParaRPr lang="en-US" sz="3600" dirty="0"/>
          </a:p>
          <a:p>
            <a:r>
              <a:rPr lang="en-US" sz="3600" dirty="0" err="1"/>
              <a:t>Querer</a:t>
            </a:r>
            <a:endParaRPr lang="en-US" sz="3600" dirty="0"/>
          </a:p>
          <a:p>
            <a:r>
              <a:rPr lang="en-US" sz="3600" dirty="0" err="1"/>
              <a:t>Pensar</a:t>
            </a:r>
            <a:endParaRPr lang="en-US" sz="3600" dirty="0"/>
          </a:p>
          <a:p>
            <a:r>
              <a:rPr lang="en-US" sz="3600" dirty="0" err="1"/>
              <a:t>Empezar</a:t>
            </a:r>
            <a:endParaRPr lang="en-US" sz="3600" dirty="0"/>
          </a:p>
          <a:p>
            <a:r>
              <a:rPr lang="en-US" sz="3600" dirty="0" err="1"/>
              <a:t>Comenzar</a:t>
            </a:r>
            <a:endParaRPr lang="en-US" sz="3600" dirty="0"/>
          </a:p>
          <a:p>
            <a:r>
              <a:rPr lang="en-US" sz="3600" dirty="0" err="1"/>
              <a:t>Perder</a:t>
            </a:r>
            <a:endParaRPr lang="en-US" sz="3600" dirty="0"/>
          </a:p>
          <a:p>
            <a:r>
              <a:rPr lang="en-US" sz="3600" dirty="0" smtClean="0"/>
              <a:t> </a:t>
            </a:r>
            <a:r>
              <a:rPr lang="en-US" sz="3600" dirty="0" err="1" smtClean="0"/>
              <a:t>Preferir</a:t>
            </a:r>
            <a:endParaRPr lang="en-US" sz="3600" dirty="0"/>
          </a:p>
          <a:p>
            <a:endParaRPr lang="en-US" sz="3200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600" dirty="0"/>
              <a:t>To have</a:t>
            </a:r>
          </a:p>
          <a:p>
            <a:r>
              <a:rPr lang="en-US" sz="3600" dirty="0"/>
              <a:t>To want</a:t>
            </a:r>
          </a:p>
          <a:p>
            <a:r>
              <a:rPr lang="en-US" sz="3600" dirty="0"/>
              <a:t>To think</a:t>
            </a:r>
          </a:p>
          <a:p>
            <a:r>
              <a:rPr lang="en-US" sz="3600" dirty="0"/>
              <a:t>To begin (start)</a:t>
            </a:r>
          </a:p>
          <a:p>
            <a:r>
              <a:rPr lang="en-US" sz="3600" dirty="0"/>
              <a:t>To begin (start)</a:t>
            </a:r>
          </a:p>
          <a:p>
            <a:r>
              <a:rPr lang="en-US" sz="3600" dirty="0"/>
              <a:t>To </a:t>
            </a:r>
            <a:r>
              <a:rPr lang="en-US" sz="3600" dirty="0" smtClean="0"/>
              <a:t>lose</a:t>
            </a:r>
          </a:p>
          <a:p>
            <a:r>
              <a:rPr lang="en-US" sz="3600" dirty="0" smtClean="0"/>
              <a:t>To prefer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these verbs work?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2895600"/>
            <a:ext cx="7772400" cy="1470025"/>
          </a:xfrm>
        </p:spPr>
        <p:txBody>
          <a:bodyPr/>
          <a:lstStyle/>
          <a:p>
            <a:r>
              <a:rPr lang="en-US" sz="4800">
                <a:latin typeface="Comic Sans MS" pitchFamily="66" charset="0"/>
              </a:rPr>
              <a:t>Stem-changing verbs give their stems the boot!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381000"/>
            <a:ext cx="2284413" cy="2514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Querer</a:t>
            </a:r>
          </a:p>
        </p:txBody>
      </p:sp>
      <p:graphicFrame>
        <p:nvGraphicFramePr>
          <p:cNvPr id="9246" name="Group 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Querer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99"/>
                </a:solidFill>
              </a:rPr>
              <a:t>First, let’s just add all the correct endings.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 endings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1600200"/>
            <a:ext cx="4495800" cy="4724400"/>
          </a:xfrm>
        </p:spPr>
        <p:txBody>
          <a:bodyPr/>
          <a:lstStyle/>
          <a:p>
            <a:r>
              <a:rPr lang="en-US" sz="4000"/>
              <a:t>If a verb ends in –ar, you add:</a:t>
            </a:r>
          </a:p>
          <a:p>
            <a:r>
              <a:rPr lang="en-US" sz="4000"/>
              <a:t>o</a:t>
            </a:r>
          </a:p>
          <a:p>
            <a:r>
              <a:rPr lang="en-US" sz="4000"/>
              <a:t>as</a:t>
            </a:r>
          </a:p>
          <a:p>
            <a:r>
              <a:rPr lang="en-US" sz="4000"/>
              <a:t>a</a:t>
            </a:r>
          </a:p>
          <a:p>
            <a:r>
              <a:rPr lang="en-US" sz="4000"/>
              <a:t>amos</a:t>
            </a:r>
          </a:p>
          <a:p>
            <a:r>
              <a:rPr lang="en-US" sz="4000"/>
              <a:t>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 endings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600"/>
              <a:t>If a verb ends in –er, you add:</a:t>
            </a:r>
          </a:p>
          <a:p>
            <a:r>
              <a:rPr lang="en-US" sz="3600"/>
              <a:t>o</a:t>
            </a:r>
          </a:p>
          <a:p>
            <a:r>
              <a:rPr lang="en-US" sz="3600"/>
              <a:t>es</a:t>
            </a:r>
          </a:p>
          <a:p>
            <a:r>
              <a:rPr lang="en-US" sz="3600"/>
              <a:t>e</a:t>
            </a:r>
          </a:p>
          <a:p>
            <a:r>
              <a:rPr lang="en-US" sz="3600"/>
              <a:t>emos</a:t>
            </a:r>
          </a:p>
          <a:p>
            <a:r>
              <a:rPr lang="en-US" sz="3600"/>
              <a:t>en</a:t>
            </a:r>
          </a:p>
          <a:p>
            <a:endParaRPr lang="en-US" sz="3600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600"/>
              <a:t>if a verb ends in –ir, you add:</a:t>
            </a:r>
          </a:p>
          <a:p>
            <a:r>
              <a:rPr lang="en-US" sz="3600"/>
              <a:t>o</a:t>
            </a:r>
          </a:p>
          <a:p>
            <a:r>
              <a:rPr lang="en-US" sz="3600"/>
              <a:t>es</a:t>
            </a:r>
          </a:p>
          <a:p>
            <a:r>
              <a:rPr lang="en-US" sz="3600"/>
              <a:t>e</a:t>
            </a:r>
          </a:p>
          <a:p>
            <a:r>
              <a:rPr lang="en-US" sz="3600" i="1"/>
              <a:t>imos</a:t>
            </a:r>
          </a:p>
          <a:p>
            <a:r>
              <a:rPr lang="en-US" sz="3600"/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sz="4000"/>
              <a:t>So, since “querer” ends en “er” (quer</a:t>
            </a:r>
            <a:r>
              <a:rPr lang="en-US" sz="4000">
                <a:solidFill>
                  <a:srgbClr val="CC0000"/>
                </a:solidFill>
              </a:rPr>
              <a:t>er</a:t>
            </a:r>
            <a:r>
              <a:rPr lang="en-US" sz="4000"/>
              <a:t>), which endings will we add?</a:t>
            </a:r>
          </a:p>
          <a:p>
            <a:r>
              <a:rPr lang="en-US"/>
              <a:t>The “er” endings:</a:t>
            </a:r>
          </a:p>
          <a:p>
            <a:r>
              <a:rPr lang="en-US"/>
              <a:t>o</a:t>
            </a:r>
          </a:p>
          <a:p>
            <a:r>
              <a:rPr lang="en-US"/>
              <a:t>es</a:t>
            </a:r>
          </a:p>
          <a:p>
            <a:r>
              <a:rPr lang="en-US"/>
              <a:t>e</a:t>
            </a:r>
          </a:p>
          <a:p>
            <a:r>
              <a:rPr lang="en-US"/>
              <a:t>emos</a:t>
            </a:r>
          </a:p>
          <a:p>
            <a:r>
              <a:rPr lang="en-US"/>
              <a:t>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374</Words>
  <Application>Microsoft Office PowerPoint</Application>
  <PresentationFormat>On-screen Show (4:3)</PresentationFormat>
  <Paragraphs>136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Comic Sans MS</vt:lpstr>
      <vt:lpstr>Impact</vt:lpstr>
      <vt:lpstr>Default Design</vt:lpstr>
      <vt:lpstr>Spanish Stem-Changing Verbs</vt:lpstr>
      <vt:lpstr>Los verbos que cambian e→ie</vt:lpstr>
      <vt:lpstr>How do these verbs work?</vt:lpstr>
      <vt:lpstr>Stem-changing verbs give their stems the boot!</vt:lpstr>
      <vt:lpstr>Querer</vt:lpstr>
      <vt:lpstr>Querer</vt:lpstr>
      <vt:lpstr>Verb endings</vt:lpstr>
      <vt:lpstr>Verb endings</vt:lpstr>
      <vt:lpstr>Slide 9</vt:lpstr>
      <vt:lpstr>Querer</vt:lpstr>
      <vt:lpstr>Now, let’s add our stem change. </vt:lpstr>
      <vt:lpstr>Slide 12</vt:lpstr>
      <vt:lpstr>Querer</vt:lpstr>
      <vt:lpstr>The u→ue and o→ue verbs work the same way. </vt:lpstr>
      <vt:lpstr>First, find the o or u in the stem that is going to change</vt:lpstr>
      <vt:lpstr>Then, decide which verb endings you will use.</vt:lpstr>
      <vt:lpstr>Then change it in the boot</vt:lpstr>
      <vt:lpstr>Poder</vt:lpstr>
    </vt:vector>
  </TitlesOfParts>
  <Company>Republic R-III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Stem-Changing Verbs</dc:title>
  <dc:creator>Aaron Hafner</dc:creator>
  <cp:lastModifiedBy>ddominguez</cp:lastModifiedBy>
  <cp:revision>5</cp:revision>
  <dcterms:created xsi:type="dcterms:W3CDTF">2007-02-16T19:17:16Z</dcterms:created>
  <dcterms:modified xsi:type="dcterms:W3CDTF">2012-04-23T17:29:29Z</dcterms:modified>
</cp:coreProperties>
</file>